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Montserrat Bold" charset="1" panose="00000800000000000000"/>
      <p:regular r:id="rId16"/>
    </p:embeddedFont>
    <p:embeddedFont>
      <p:font typeface="Barlow SemiCondensed Bold" charset="1" panose="00000806000000000000"/>
      <p:regular r:id="rId17"/>
    </p:embeddedFont>
    <p:embeddedFont>
      <p:font typeface="Poppins Bold" charset="1" panose="00000800000000000000"/>
      <p:regular r:id="rId18"/>
    </p:embeddedFont>
    <p:embeddedFont>
      <p:font typeface="Barlow SemiCondensed" charset="1" panose="00000506000000000000"/>
      <p:regular r:id="rId19"/>
    </p:embeddedFont>
    <p:embeddedFont>
      <p:font typeface="Parisienne" charset="1" panose="0302050700000002000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2316282" y="3193926"/>
            <a:ext cx="13655436" cy="4678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96"/>
              </a:lnSpc>
            </a:pPr>
            <a:r>
              <a:rPr lang="en-US" b="true" sz="13426" spc="95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Family Law Webinar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2812926" y="0"/>
            <a:ext cx="5475074" cy="3380190"/>
            <a:chOff x="0" y="0"/>
            <a:chExt cx="7300099" cy="45069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300087" cy="4506976"/>
            </a:xfrm>
            <a:custGeom>
              <a:avLst/>
              <a:gdLst/>
              <a:ahLst/>
              <a:cxnLst/>
              <a:rect r="r" b="b" t="t" l="l"/>
              <a:pathLst>
                <a:path h="4506976" w="7300087">
                  <a:moveTo>
                    <a:pt x="0" y="0"/>
                  </a:moveTo>
                  <a:lnTo>
                    <a:pt x="7300087" y="0"/>
                  </a:lnTo>
                  <a:lnTo>
                    <a:pt x="7300087" y="4506976"/>
                  </a:lnTo>
                  <a:lnTo>
                    <a:pt x="0" y="4506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1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88C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8608"/>
            <a:chOff x="0" y="0"/>
            <a:chExt cx="12192000" cy="137181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92000" cy="13718160"/>
            </a:xfrm>
            <a:custGeom>
              <a:avLst/>
              <a:gdLst/>
              <a:ahLst/>
              <a:cxnLst/>
              <a:rect r="r" b="b" t="t" l="l"/>
              <a:pathLst>
                <a:path h="1371816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8160"/>
                  </a:lnTo>
                  <a:lnTo>
                    <a:pt x="0" y="137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" t="0" r="-7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414462" y="817837"/>
            <a:ext cx="15459075" cy="287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b="true" sz="14400" spc="-17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4081328" y="0"/>
            <a:ext cx="4206672" cy="2597107"/>
            <a:chOff x="0" y="0"/>
            <a:chExt cx="5608896" cy="34628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608955" cy="3462782"/>
            </a:xfrm>
            <a:custGeom>
              <a:avLst/>
              <a:gdLst/>
              <a:ahLst/>
              <a:cxnLst/>
              <a:rect r="r" b="b" t="t" l="l"/>
              <a:pathLst>
                <a:path h="3462782" w="5608955">
                  <a:moveTo>
                    <a:pt x="0" y="0"/>
                  </a:moveTo>
                  <a:lnTo>
                    <a:pt x="5608955" y="0"/>
                  </a:lnTo>
                  <a:lnTo>
                    <a:pt x="5608955" y="3462782"/>
                  </a:lnTo>
                  <a:lnTo>
                    <a:pt x="0" y="346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1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902881" y="3211441"/>
            <a:ext cx="12845006" cy="1151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13"/>
              </a:lnSpc>
            </a:pPr>
            <a:r>
              <a:rPr lang="en-US" sz="6081" spc="-36">
                <a:solidFill>
                  <a:srgbClr val="4D2F8C"/>
                </a:solidFill>
                <a:latin typeface="Parisienne"/>
                <a:ea typeface="Parisienne"/>
                <a:cs typeface="Parisienne"/>
                <a:sym typeface="Parisienne"/>
              </a:rPr>
              <a:t>for your attention 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489428" y="5564753"/>
            <a:ext cx="10445088" cy="3107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b="true" sz="4409" spc="100">
                <a:solidFill>
                  <a:srgbClr val="FEFEF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Website: </a:t>
            </a:r>
            <a:r>
              <a:rPr lang="en-US" b="true" sz="4409" spc="100">
                <a:solidFill>
                  <a:srgbClr val="FEFEF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www.HealthyMuslimFamilies.ca Email: info@healthyMuslimFamilies.ca</a:t>
            </a:r>
          </a:p>
          <a:p>
            <a:pPr algn="ctr">
              <a:lnSpc>
                <a:spcPts val="4895"/>
              </a:lnSpc>
            </a:pPr>
            <a:r>
              <a:rPr lang="en-US" b="true" sz="4409" spc="100">
                <a:solidFill>
                  <a:srgbClr val="FEFEF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Social Media: HealthyMuslimFamilies </a:t>
            </a:r>
          </a:p>
          <a:p>
            <a:pPr algn="ctr">
              <a:lnSpc>
                <a:spcPts val="4895"/>
              </a:lnSpc>
            </a:pPr>
            <a:r>
              <a:rPr lang="en-US" b="true" sz="4409" spc="100">
                <a:solidFill>
                  <a:srgbClr val="FEFEF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Phone - (204) 202-6491</a:t>
            </a:r>
          </a:p>
          <a:p>
            <a:pPr algn="ctr">
              <a:lnSpc>
                <a:spcPts val="4895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88C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81328" y="6393"/>
            <a:ext cx="4206672" cy="2597107"/>
            <a:chOff x="0" y="0"/>
            <a:chExt cx="5608896" cy="34628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08955" cy="3462782"/>
            </a:xfrm>
            <a:custGeom>
              <a:avLst/>
              <a:gdLst/>
              <a:ahLst/>
              <a:cxnLst/>
              <a:rect r="r" b="b" t="t" l="l"/>
              <a:pathLst>
                <a:path h="3462782" w="5608955">
                  <a:moveTo>
                    <a:pt x="0" y="0"/>
                  </a:moveTo>
                  <a:lnTo>
                    <a:pt x="5608955" y="0"/>
                  </a:lnTo>
                  <a:lnTo>
                    <a:pt x="5608955" y="3462782"/>
                  </a:lnTo>
                  <a:lnTo>
                    <a:pt x="0" y="346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1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91915" y="-629836"/>
            <a:ext cx="5656313" cy="6466672"/>
            <a:chOff x="0" y="0"/>
            <a:chExt cx="7541751" cy="86222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541768" cy="8622284"/>
            </a:xfrm>
            <a:custGeom>
              <a:avLst/>
              <a:gdLst/>
              <a:ahLst/>
              <a:cxnLst/>
              <a:rect r="r" b="b" t="t" l="l"/>
              <a:pathLst>
                <a:path h="8622284" w="7541768">
                  <a:moveTo>
                    <a:pt x="0" y="0"/>
                  </a:moveTo>
                  <a:lnTo>
                    <a:pt x="7541768" y="0"/>
                  </a:lnTo>
                  <a:lnTo>
                    <a:pt x="7541768" y="8622284"/>
                  </a:lnTo>
                  <a:lnTo>
                    <a:pt x="0" y="8622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413" t="0" r="-36413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081328" y="6691622"/>
            <a:ext cx="4254530" cy="3595378"/>
          </a:xfrm>
          <a:custGeom>
            <a:avLst/>
            <a:gdLst/>
            <a:ahLst/>
            <a:cxnLst/>
            <a:rect r="r" b="b" t="t" l="l"/>
            <a:pathLst>
              <a:path h="3595378" w="4254530">
                <a:moveTo>
                  <a:pt x="0" y="0"/>
                </a:moveTo>
                <a:lnTo>
                  <a:pt x="4254530" y="0"/>
                </a:lnTo>
                <a:lnTo>
                  <a:pt x="4254530" y="3595378"/>
                </a:lnTo>
                <a:lnTo>
                  <a:pt x="0" y="3595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91915" y="2403588"/>
            <a:ext cx="5994240" cy="5473248"/>
            <a:chOff x="0" y="0"/>
            <a:chExt cx="7992320" cy="729766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92364" cy="7297674"/>
            </a:xfrm>
            <a:custGeom>
              <a:avLst/>
              <a:gdLst/>
              <a:ahLst/>
              <a:cxnLst/>
              <a:rect r="r" b="b" t="t" l="l"/>
              <a:pathLst>
                <a:path h="7297674" w="7992364">
                  <a:moveTo>
                    <a:pt x="3996182" y="0"/>
                  </a:moveTo>
                  <a:cubicBezTo>
                    <a:pt x="1789176" y="0"/>
                    <a:pt x="0" y="1633601"/>
                    <a:pt x="0" y="3648837"/>
                  </a:cubicBezTo>
                  <a:cubicBezTo>
                    <a:pt x="0" y="5664073"/>
                    <a:pt x="1789176" y="7297674"/>
                    <a:pt x="3996182" y="7297674"/>
                  </a:cubicBezTo>
                  <a:cubicBezTo>
                    <a:pt x="6203188" y="7297674"/>
                    <a:pt x="7992364" y="5664073"/>
                    <a:pt x="7992364" y="3648837"/>
                  </a:cubicBezTo>
                  <a:cubicBezTo>
                    <a:pt x="7992364" y="1633601"/>
                    <a:pt x="6203188" y="0"/>
                    <a:pt x="3996182" y="0"/>
                  </a:cubicBezTo>
                  <a:close/>
                </a:path>
              </a:pathLst>
            </a:custGeom>
            <a:solidFill>
              <a:srgbClr val="E7AFE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920592" y="2403588"/>
            <a:ext cx="5210879" cy="2739912"/>
            <a:chOff x="0" y="0"/>
            <a:chExt cx="6947839" cy="36532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947789" cy="3653296"/>
            </a:xfrm>
            <a:custGeom>
              <a:avLst/>
              <a:gdLst/>
              <a:ahLst/>
              <a:cxnLst/>
              <a:rect r="r" b="b" t="t" l="l"/>
              <a:pathLst>
                <a:path h="3653296" w="6947789">
                  <a:moveTo>
                    <a:pt x="5919089" y="0"/>
                  </a:moveTo>
                  <a:cubicBezTo>
                    <a:pt x="6487160" y="0"/>
                    <a:pt x="6947789" y="817822"/>
                    <a:pt x="6947789" y="1826645"/>
                  </a:cubicBezTo>
                  <a:cubicBezTo>
                    <a:pt x="6947789" y="2835467"/>
                    <a:pt x="6487160" y="3653296"/>
                    <a:pt x="5919089" y="3653296"/>
                  </a:cubicBezTo>
                  <a:lnTo>
                    <a:pt x="1028700" y="3653296"/>
                  </a:lnTo>
                  <a:cubicBezTo>
                    <a:pt x="460629" y="3653296"/>
                    <a:pt x="0" y="2835467"/>
                    <a:pt x="0" y="1826645"/>
                  </a:cubicBezTo>
                  <a:cubicBezTo>
                    <a:pt x="0" y="817822"/>
                    <a:pt x="460629" y="0"/>
                    <a:pt x="1028700" y="0"/>
                  </a:cubicBezTo>
                  <a:close/>
                </a:path>
              </a:pathLst>
            </a:custGeom>
            <a:solidFill>
              <a:srgbClr val="E7AFE1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022192" y="3388507"/>
            <a:ext cx="5109279" cy="1185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1"/>
              </a:lnSpc>
            </a:pPr>
            <a:r>
              <a:rPr lang="en-US" b="true" sz="3199" spc="73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Legal Advice and Support</a:t>
            </a:r>
          </a:p>
          <a:p>
            <a:pPr algn="ctr">
              <a:lnSpc>
                <a:spcPts val="2886"/>
              </a:lnSpc>
            </a:pPr>
          </a:p>
          <a:p>
            <a:pPr algn="ctr">
              <a:lnSpc>
                <a:spcPts val="2886"/>
              </a:lnSpc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10126126" y="5340124"/>
            <a:ext cx="5210879" cy="2841613"/>
            <a:chOff x="0" y="0"/>
            <a:chExt cx="6947839" cy="378881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947789" cy="3788902"/>
            </a:xfrm>
            <a:custGeom>
              <a:avLst/>
              <a:gdLst/>
              <a:ahLst/>
              <a:cxnLst/>
              <a:rect r="r" b="b" t="t" l="l"/>
              <a:pathLst>
                <a:path h="3788902" w="6947789">
                  <a:moveTo>
                    <a:pt x="5919089" y="0"/>
                  </a:moveTo>
                  <a:cubicBezTo>
                    <a:pt x="6487160" y="0"/>
                    <a:pt x="6947789" y="848159"/>
                    <a:pt x="6947789" y="1894448"/>
                  </a:cubicBezTo>
                  <a:cubicBezTo>
                    <a:pt x="6947789" y="2940737"/>
                    <a:pt x="6487160" y="3788902"/>
                    <a:pt x="5919089" y="3788902"/>
                  </a:cubicBezTo>
                  <a:lnTo>
                    <a:pt x="1028700" y="3788902"/>
                  </a:lnTo>
                  <a:cubicBezTo>
                    <a:pt x="460629" y="3788902"/>
                    <a:pt x="0" y="2940737"/>
                    <a:pt x="0" y="1894448"/>
                  </a:cubicBezTo>
                  <a:cubicBezTo>
                    <a:pt x="0" y="848159"/>
                    <a:pt x="460629" y="0"/>
                    <a:pt x="1028700" y="0"/>
                  </a:cubicBezTo>
                  <a:close/>
                </a:path>
              </a:pathLst>
            </a:custGeom>
            <a:solidFill>
              <a:srgbClr val="E7AFE1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6167105" y="3634199"/>
            <a:ext cx="76200" cy="3162539"/>
            <a:chOff x="0" y="0"/>
            <a:chExt cx="101600" cy="421671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25019"/>
              <a:ext cx="101600" cy="4166616"/>
            </a:xfrm>
            <a:custGeom>
              <a:avLst/>
              <a:gdLst/>
              <a:ahLst/>
              <a:cxnLst/>
              <a:rect r="r" b="b" t="t" l="l"/>
              <a:pathLst>
                <a:path h="4166616" w="101600">
                  <a:moveTo>
                    <a:pt x="50800" y="4166616"/>
                  </a:moveTo>
                  <a:lnTo>
                    <a:pt x="0" y="635"/>
                  </a:lnTo>
                  <a:lnTo>
                    <a:pt x="50800" y="0"/>
                  </a:lnTo>
                  <a:lnTo>
                    <a:pt x="101600" y="416598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5400000">
            <a:off x="7261154" y="1812720"/>
            <a:ext cx="1546338" cy="3734437"/>
            <a:chOff x="0" y="0"/>
            <a:chExt cx="812800" cy="196292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1962928"/>
            </a:xfrm>
            <a:custGeom>
              <a:avLst/>
              <a:gdLst/>
              <a:ahLst/>
              <a:cxnLst/>
              <a:rect r="r" b="b" t="t" l="l"/>
              <a:pathLst>
                <a:path h="1962928" w="812800">
                  <a:moveTo>
                    <a:pt x="406400" y="1962928"/>
                  </a:moveTo>
                  <a:lnTo>
                    <a:pt x="0" y="1556528"/>
                  </a:lnTo>
                  <a:lnTo>
                    <a:pt x="203200" y="1556528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1556528"/>
                  </a:lnTo>
                  <a:lnTo>
                    <a:pt x="812800" y="1556528"/>
                  </a:lnTo>
                  <a:lnTo>
                    <a:pt x="406400" y="1962928"/>
                  </a:lnTo>
                  <a:close/>
                </a:path>
              </a:pathLst>
            </a:custGeom>
            <a:solidFill>
              <a:srgbClr val="E7AFE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203200" y="28575"/>
              <a:ext cx="406400" cy="18327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6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-5400000">
            <a:off x="7335346" y="4913252"/>
            <a:ext cx="1546338" cy="3882821"/>
            <a:chOff x="0" y="0"/>
            <a:chExt cx="812800" cy="204092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2040923"/>
            </a:xfrm>
            <a:custGeom>
              <a:avLst/>
              <a:gdLst/>
              <a:ahLst/>
              <a:cxnLst/>
              <a:rect r="r" b="b" t="t" l="l"/>
              <a:pathLst>
                <a:path h="2040923" w="812800">
                  <a:moveTo>
                    <a:pt x="406400" y="2040923"/>
                  </a:moveTo>
                  <a:lnTo>
                    <a:pt x="0" y="1634523"/>
                  </a:lnTo>
                  <a:lnTo>
                    <a:pt x="203200" y="1634523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1634523"/>
                  </a:lnTo>
                  <a:lnTo>
                    <a:pt x="812800" y="1634523"/>
                  </a:lnTo>
                  <a:lnTo>
                    <a:pt x="406400" y="2040923"/>
                  </a:lnTo>
                  <a:close/>
                </a:path>
              </a:pathLst>
            </a:custGeom>
            <a:solidFill>
              <a:srgbClr val="E7AFE1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203200" y="28575"/>
              <a:ext cx="406400" cy="1910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6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461789" y="3844135"/>
            <a:ext cx="5454491" cy="2401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7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Our Services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617869" y="6579568"/>
            <a:ext cx="4513602" cy="443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9"/>
              </a:lnSpc>
              <a:spcBef>
                <a:spcPct val="0"/>
              </a:spcBef>
            </a:pPr>
            <a:r>
              <a:rPr lang="en-US" b="true" sz="2999" spc="68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Applying for Legal Aid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88C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93493" y="144683"/>
            <a:ext cx="6492240" cy="2429504"/>
            <a:chOff x="0" y="0"/>
            <a:chExt cx="8656320" cy="32393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656320" cy="3239262"/>
            </a:xfrm>
            <a:custGeom>
              <a:avLst/>
              <a:gdLst/>
              <a:ahLst/>
              <a:cxnLst/>
              <a:rect r="r" b="b" t="t" l="l"/>
              <a:pathLst>
                <a:path h="3239262" w="8656320">
                  <a:moveTo>
                    <a:pt x="307848" y="0"/>
                  </a:moveTo>
                  <a:lnTo>
                    <a:pt x="8348472" y="0"/>
                  </a:lnTo>
                  <a:cubicBezTo>
                    <a:pt x="8518525" y="0"/>
                    <a:pt x="8656320" y="137795"/>
                    <a:pt x="8656320" y="307848"/>
                  </a:cubicBezTo>
                  <a:lnTo>
                    <a:pt x="8656320" y="2931414"/>
                  </a:lnTo>
                  <a:cubicBezTo>
                    <a:pt x="8656320" y="3013075"/>
                    <a:pt x="8623935" y="3091434"/>
                    <a:pt x="8566150" y="3149092"/>
                  </a:cubicBezTo>
                  <a:cubicBezTo>
                    <a:pt x="8508365" y="3206750"/>
                    <a:pt x="8430133" y="3239262"/>
                    <a:pt x="8348472" y="3239262"/>
                  </a:cubicBezTo>
                  <a:lnTo>
                    <a:pt x="307848" y="3239262"/>
                  </a:lnTo>
                  <a:cubicBezTo>
                    <a:pt x="226187" y="3239262"/>
                    <a:pt x="147828" y="3206877"/>
                    <a:pt x="90170" y="3149092"/>
                  </a:cubicBezTo>
                  <a:cubicBezTo>
                    <a:pt x="32512" y="3091307"/>
                    <a:pt x="0" y="3013075"/>
                    <a:pt x="0" y="2931414"/>
                  </a:cubicBezTo>
                  <a:lnTo>
                    <a:pt x="0" y="307848"/>
                  </a:lnTo>
                  <a:cubicBezTo>
                    <a:pt x="0" y="226187"/>
                    <a:pt x="32385" y="147955"/>
                    <a:pt x="90170" y="90170"/>
                  </a:cubicBezTo>
                  <a:cubicBezTo>
                    <a:pt x="147955" y="32385"/>
                    <a:pt x="226187" y="0"/>
                    <a:pt x="307848" y="0"/>
                  </a:cubicBezTo>
                  <a:close/>
                </a:path>
              </a:pathLst>
            </a:custGeom>
            <a:solidFill>
              <a:srgbClr val="E7AFE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904169" y="3704418"/>
            <a:ext cx="13280495" cy="77482"/>
            <a:chOff x="0" y="0"/>
            <a:chExt cx="8707120" cy="50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5400" y="0"/>
              <a:ext cx="8656320" cy="50800"/>
            </a:xfrm>
            <a:custGeom>
              <a:avLst/>
              <a:gdLst/>
              <a:ahLst/>
              <a:cxnLst/>
              <a:rect r="r" b="b" t="t" l="l"/>
              <a:pathLst>
                <a:path h="50800" w="8656320">
                  <a:moveTo>
                    <a:pt x="0" y="0"/>
                  </a:moveTo>
                  <a:lnTo>
                    <a:pt x="8656320" y="0"/>
                  </a:lnTo>
                  <a:lnTo>
                    <a:pt x="865632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412482" y="5016548"/>
            <a:ext cx="5423689" cy="2924045"/>
            <a:chOff x="0" y="0"/>
            <a:chExt cx="7231585" cy="38987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231507" cy="3898773"/>
            </a:xfrm>
            <a:custGeom>
              <a:avLst/>
              <a:gdLst/>
              <a:ahLst/>
              <a:cxnLst/>
              <a:rect r="r" b="b" t="t" l="l"/>
              <a:pathLst>
                <a:path h="3898773" w="7231507">
                  <a:moveTo>
                    <a:pt x="5834253" y="0"/>
                  </a:moveTo>
                  <a:cubicBezTo>
                    <a:pt x="6605905" y="0"/>
                    <a:pt x="7231507" y="872744"/>
                    <a:pt x="7231507" y="1949323"/>
                  </a:cubicBezTo>
                  <a:cubicBezTo>
                    <a:pt x="7231507" y="3025902"/>
                    <a:pt x="6606032" y="3898773"/>
                    <a:pt x="5834253" y="3898773"/>
                  </a:cubicBezTo>
                  <a:lnTo>
                    <a:pt x="1397254" y="3898773"/>
                  </a:lnTo>
                  <a:cubicBezTo>
                    <a:pt x="625602" y="3898773"/>
                    <a:pt x="0" y="3026029"/>
                    <a:pt x="0" y="1949323"/>
                  </a:cubicBezTo>
                  <a:cubicBezTo>
                    <a:pt x="0" y="872617"/>
                    <a:pt x="625602" y="0"/>
                    <a:pt x="1397254" y="0"/>
                  </a:cubicBezTo>
                  <a:close/>
                </a:path>
              </a:pathLst>
            </a:custGeom>
            <a:solidFill>
              <a:srgbClr val="E7AFE1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152775" y="4923075"/>
            <a:ext cx="5388493" cy="2926513"/>
            <a:chOff x="0" y="0"/>
            <a:chExt cx="7184657" cy="39020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184644" cy="3902063"/>
            </a:xfrm>
            <a:custGeom>
              <a:avLst/>
              <a:gdLst/>
              <a:ahLst/>
              <a:cxnLst/>
              <a:rect r="r" b="b" t="t" l="l"/>
              <a:pathLst>
                <a:path h="3902063" w="7184644">
                  <a:moveTo>
                    <a:pt x="5787390" y="0"/>
                  </a:moveTo>
                  <a:cubicBezTo>
                    <a:pt x="6559042" y="0"/>
                    <a:pt x="7184644" y="873481"/>
                    <a:pt x="7184644" y="1950968"/>
                  </a:cubicBezTo>
                  <a:cubicBezTo>
                    <a:pt x="7184644" y="3028456"/>
                    <a:pt x="6559042" y="3902063"/>
                    <a:pt x="5787390" y="3902063"/>
                  </a:cubicBezTo>
                  <a:lnTo>
                    <a:pt x="1397254" y="3902063"/>
                  </a:lnTo>
                  <a:cubicBezTo>
                    <a:pt x="625602" y="3902063"/>
                    <a:pt x="0" y="3028583"/>
                    <a:pt x="0" y="1950968"/>
                  </a:cubicBezTo>
                  <a:cubicBezTo>
                    <a:pt x="0" y="873354"/>
                    <a:pt x="625602" y="0"/>
                    <a:pt x="1397254" y="0"/>
                  </a:cubicBezTo>
                  <a:close/>
                </a:path>
              </a:pathLst>
            </a:custGeom>
            <a:solidFill>
              <a:srgbClr val="E7AFE1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4081328" y="6393"/>
            <a:ext cx="4206672" cy="2597107"/>
            <a:chOff x="0" y="0"/>
            <a:chExt cx="5608896" cy="34628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608955" cy="3462782"/>
            </a:xfrm>
            <a:custGeom>
              <a:avLst/>
              <a:gdLst/>
              <a:ahLst/>
              <a:cxnLst/>
              <a:rect r="r" b="b" t="t" l="l"/>
              <a:pathLst>
                <a:path h="3462782" w="5608955">
                  <a:moveTo>
                    <a:pt x="0" y="0"/>
                  </a:moveTo>
                  <a:lnTo>
                    <a:pt x="5608955" y="0"/>
                  </a:lnTo>
                  <a:lnTo>
                    <a:pt x="5608955" y="3462782"/>
                  </a:lnTo>
                  <a:lnTo>
                    <a:pt x="0" y="346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1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588812" y="2603500"/>
            <a:ext cx="1008775" cy="1123950"/>
            <a:chOff x="0" y="0"/>
            <a:chExt cx="812800" cy="90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905600"/>
            </a:xfrm>
            <a:custGeom>
              <a:avLst/>
              <a:gdLst/>
              <a:ahLst/>
              <a:cxnLst/>
              <a:rect r="r" b="b" t="t" l="l"/>
              <a:pathLst>
                <a:path h="905600" w="812800">
                  <a:moveTo>
                    <a:pt x="406400" y="905600"/>
                  </a:moveTo>
                  <a:lnTo>
                    <a:pt x="0" y="499200"/>
                  </a:lnTo>
                  <a:lnTo>
                    <a:pt x="203200" y="4992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99200"/>
                  </a:lnTo>
                  <a:lnTo>
                    <a:pt x="812800" y="499200"/>
                  </a:lnTo>
                  <a:lnTo>
                    <a:pt x="406400" y="905600"/>
                  </a:lnTo>
                  <a:close/>
                </a:path>
              </a:pathLst>
            </a:custGeom>
            <a:solidFill>
              <a:srgbClr val="4D2F8C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203200" y="28575"/>
              <a:ext cx="406400" cy="775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6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771457" y="3799125"/>
            <a:ext cx="1008775" cy="1123950"/>
            <a:chOff x="0" y="0"/>
            <a:chExt cx="812800" cy="9056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905600"/>
            </a:xfrm>
            <a:custGeom>
              <a:avLst/>
              <a:gdLst/>
              <a:ahLst/>
              <a:cxnLst/>
              <a:rect r="r" b="b" t="t" l="l"/>
              <a:pathLst>
                <a:path h="905600" w="812800">
                  <a:moveTo>
                    <a:pt x="406400" y="905600"/>
                  </a:moveTo>
                  <a:lnTo>
                    <a:pt x="0" y="499200"/>
                  </a:lnTo>
                  <a:lnTo>
                    <a:pt x="203200" y="4992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99200"/>
                  </a:lnTo>
                  <a:lnTo>
                    <a:pt x="812800" y="499200"/>
                  </a:lnTo>
                  <a:lnTo>
                    <a:pt x="406400" y="905600"/>
                  </a:lnTo>
                  <a:close/>
                </a:path>
              </a:pathLst>
            </a:custGeom>
            <a:solidFill>
              <a:srgbClr val="4D2F8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203200" y="28575"/>
              <a:ext cx="406400" cy="775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6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342634" y="3704418"/>
            <a:ext cx="1008775" cy="1123950"/>
            <a:chOff x="0" y="0"/>
            <a:chExt cx="812800" cy="905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905600"/>
            </a:xfrm>
            <a:custGeom>
              <a:avLst/>
              <a:gdLst/>
              <a:ahLst/>
              <a:cxnLst/>
              <a:rect r="r" b="b" t="t" l="l"/>
              <a:pathLst>
                <a:path h="905600" w="812800">
                  <a:moveTo>
                    <a:pt x="406400" y="905600"/>
                  </a:moveTo>
                  <a:lnTo>
                    <a:pt x="0" y="499200"/>
                  </a:lnTo>
                  <a:lnTo>
                    <a:pt x="203200" y="4992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99200"/>
                  </a:lnTo>
                  <a:lnTo>
                    <a:pt x="812800" y="499200"/>
                  </a:lnTo>
                  <a:lnTo>
                    <a:pt x="406400" y="905600"/>
                  </a:lnTo>
                  <a:close/>
                </a:path>
              </a:pathLst>
            </a:custGeom>
            <a:solidFill>
              <a:srgbClr val="4D2F8C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203200" y="28575"/>
              <a:ext cx="406400" cy="775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6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379992" y="196112"/>
            <a:ext cx="2336003" cy="2940050"/>
          </a:xfrm>
          <a:custGeom>
            <a:avLst/>
            <a:gdLst/>
            <a:ahLst/>
            <a:cxnLst/>
            <a:rect r="r" b="b" t="t" l="l"/>
            <a:pathLst>
              <a:path h="2940050" w="2336003">
                <a:moveTo>
                  <a:pt x="0" y="0"/>
                </a:moveTo>
                <a:lnTo>
                  <a:pt x="2336003" y="0"/>
                </a:lnTo>
                <a:lnTo>
                  <a:pt x="2336003" y="2940050"/>
                </a:lnTo>
                <a:lnTo>
                  <a:pt x="0" y="2940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685420" y="7944295"/>
            <a:ext cx="3038887" cy="2342705"/>
          </a:xfrm>
          <a:custGeom>
            <a:avLst/>
            <a:gdLst/>
            <a:ahLst/>
            <a:cxnLst/>
            <a:rect r="r" b="b" t="t" l="l"/>
            <a:pathLst>
              <a:path h="2342705" w="3038887">
                <a:moveTo>
                  <a:pt x="0" y="0"/>
                </a:moveTo>
                <a:lnTo>
                  <a:pt x="3038886" y="0"/>
                </a:lnTo>
                <a:lnTo>
                  <a:pt x="3038886" y="2342705"/>
                </a:lnTo>
                <a:lnTo>
                  <a:pt x="0" y="23427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152775" y="5169607"/>
            <a:ext cx="5286893" cy="2646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5"/>
              </a:lnSpc>
            </a:pPr>
            <a:r>
              <a:rPr lang="en-US" b="true" sz="4599" spc="105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Immigration and Criminal Law Legal Clinic by Amado Claros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771457" y="408059"/>
            <a:ext cx="6390640" cy="2099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68"/>
              </a:lnSpc>
            </a:pPr>
            <a:r>
              <a:rPr lang="en-US" b="true" sz="6998" spc="160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Legal Advice and Support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412482" y="5461824"/>
            <a:ext cx="5322089" cy="2646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3"/>
              </a:lnSpc>
            </a:pPr>
            <a:r>
              <a:rPr lang="en-US" b="true" sz="4498" spc="102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Family Law Legal Clinic by Jean Rene Dominique Kwilu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88C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341293" cy="10398949"/>
            <a:chOff x="0" y="0"/>
            <a:chExt cx="13788391" cy="138652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88389" cy="13865225"/>
            </a:xfrm>
            <a:custGeom>
              <a:avLst/>
              <a:gdLst/>
              <a:ahLst/>
              <a:cxnLst/>
              <a:rect r="r" b="b" t="t" l="l"/>
              <a:pathLst>
                <a:path h="13865225" w="13788389">
                  <a:moveTo>
                    <a:pt x="0" y="0"/>
                  </a:moveTo>
                  <a:lnTo>
                    <a:pt x="13788389" y="0"/>
                  </a:lnTo>
                  <a:lnTo>
                    <a:pt x="13788389" y="13865225"/>
                  </a:lnTo>
                  <a:lnTo>
                    <a:pt x="0" y="13865225"/>
                  </a:lnTo>
                  <a:close/>
                </a:path>
              </a:pathLst>
            </a:custGeom>
            <a:solidFill>
              <a:srgbClr val="4D2F8C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0800" y="3760886"/>
            <a:ext cx="10239693" cy="3334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85"/>
              </a:lnSpc>
            </a:pPr>
            <a:r>
              <a:rPr lang="en-US" b="true" sz="11697" spc="268">
                <a:solidFill>
                  <a:srgbClr val="F5F4F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Family Law Legal Clinic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341293" y="0"/>
            <a:ext cx="7946707" cy="10287000"/>
            <a:chOff x="0" y="0"/>
            <a:chExt cx="10595609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59561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0595610">
                  <a:moveTo>
                    <a:pt x="0" y="0"/>
                  </a:moveTo>
                  <a:lnTo>
                    <a:pt x="10595610" y="0"/>
                  </a:lnTo>
                  <a:lnTo>
                    <a:pt x="105956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3" t="0" r="-23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6C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5535" y="0"/>
            <a:ext cx="2788000" cy="3508925"/>
          </a:xfrm>
          <a:custGeom>
            <a:avLst/>
            <a:gdLst/>
            <a:ahLst/>
            <a:cxnLst/>
            <a:rect r="r" b="b" t="t" l="l"/>
            <a:pathLst>
              <a:path h="3508925" w="2788000">
                <a:moveTo>
                  <a:pt x="0" y="0"/>
                </a:moveTo>
                <a:lnTo>
                  <a:pt x="2788001" y="0"/>
                </a:lnTo>
                <a:lnTo>
                  <a:pt x="2788001" y="3508925"/>
                </a:lnTo>
                <a:lnTo>
                  <a:pt x="0" y="3508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47534" y="3537500"/>
            <a:ext cx="13337130" cy="3765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5"/>
              </a:lnSpc>
            </a:pPr>
            <a:r>
              <a:rPr lang="en-US" b="true" sz="4599" spc="10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Through our Family Law legal clinic, you can receive personalized advice from our lawyers regarding:</a:t>
            </a:r>
          </a:p>
          <a:p>
            <a:pPr algn="ctr">
              <a:lnSpc>
                <a:spcPts val="5105"/>
              </a:lnSpc>
            </a:pPr>
          </a:p>
          <a:p>
            <a:pPr algn="l" marL="561341" indent="-280670" lvl="1">
              <a:lnSpc>
                <a:spcPts val="2886"/>
              </a:lnSpc>
              <a:buFont typeface="Arial"/>
              <a:buChar char="•"/>
            </a:pPr>
            <a:r>
              <a:rPr lang="en-US" b="true" sz="2600" spc="57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Divorce Petition</a:t>
            </a:r>
          </a:p>
          <a:p>
            <a:pPr algn="l" marL="561341" indent="-280670" lvl="1">
              <a:lnSpc>
                <a:spcPts val="2886"/>
              </a:lnSpc>
              <a:buFont typeface="Arial"/>
              <a:buChar char="•"/>
            </a:pPr>
            <a:r>
              <a:rPr lang="en-US" b="true" sz="2600" spc="57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Child Custody</a:t>
            </a:r>
          </a:p>
          <a:p>
            <a:pPr algn="l" marL="561341" indent="-280670" lvl="1">
              <a:lnSpc>
                <a:spcPts val="2886"/>
              </a:lnSpc>
              <a:buFont typeface="Arial"/>
              <a:buChar char="•"/>
            </a:pPr>
            <a:r>
              <a:rPr lang="en-US" b="true" sz="2600" spc="57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Child Support</a:t>
            </a:r>
          </a:p>
          <a:p>
            <a:pPr algn="l" marL="561341" indent="-280670" lvl="1">
              <a:lnSpc>
                <a:spcPts val="2886"/>
              </a:lnSpc>
              <a:buFont typeface="Arial"/>
              <a:buChar char="•"/>
            </a:pPr>
            <a:r>
              <a:rPr lang="en-US" b="true" sz="2600" spc="57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Spousal Support</a:t>
            </a:r>
          </a:p>
          <a:p>
            <a:pPr algn="l" marL="561341" indent="-280670" lvl="1">
              <a:lnSpc>
                <a:spcPts val="2886"/>
              </a:lnSpc>
              <a:buFont typeface="Arial"/>
              <a:buChar char="•"/>
            </a:pPr>
            <a:r>
              <a:rPr lang="en-US" b="true" sz="2600" spc="59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Domestic Abuse and many more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081328" y="6393"/>
            <a:ext cx="4206672" cy="2597107"/>
            <a:chOff x="0" y="0"/>
            <a:chExt cx="5608896" cy="34628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608955" cy="3462782"/>
            </a:xfrm>
            <a:custGeom>
              <a:avLst/>
              <a:gdLst/>
              <a:ahLst/>
              <a:cxnLst/>
              <a:rect r="r" b="b" t="t" l="l"/>
              <a:pathLst>
                <a:path h="3462782" w="5608955">
                  <a:moveTo>
                    <a:pt x="0" y="0"/>
                  </a:moveTo>
                  <a:lnTo>
                    <a:pt x="5608955" y="0"/>
                  </a:lnTo>
                  <a:lnTo>
                    <a:pt x="5608955" y="3462782"/>
                  </a:lnTo>
                  <a:lnTo>
                    <a:pt x="0" y="346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1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081328" y="7944295"/>
            <a:ext cx="3038887" cy="2342705"/>
          </a:xfrm>
          <a:custGeom>
            <a:avLst/>
            <a:gdLst/>
            <a:ahLst/>
            <a:cxnLst/>
            <a:rect r="r" b="b" t="t" l="l"/>
            <a:pathLst>
              <a:path h="2342705" w="3038887">
                <a:moveTo>
                  <a:pt x="0" y="0"/>
                </a:moveTo>
                <a:lnTo>
                  <a:pt x="3038887" y="0"/>
                </a:lnTo>
                <a:lnTo>
                  <a:pt x="3038887" y="2342705"/>
                </a:lnTo>
                <a:lnTo>
                  <a:pt x="0" y="23427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88C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89051" cy="10287000"/>
            <a:chOff x="0" y="0"/>
            <a:chExt cx="10518735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1877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0518775">
                  <a:moveTo>
                    <a:pt x="0" y="0"/>
                  </a:moveTo>
                  <a:lnTo>
                    <a:pt x="10518775" y="0"/>
                  </a:lnTo>
                  <a:lnTo>
                    <a:pt x="10518775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D2F8C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0800" y="370632"/>
            <a:ext cx="7787451" cy="9865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45"/>
              </a:lnSpc>
            </a:pPr>
            <a:r>
              <a:rPr lang="en-US" b="true" sz="8599" spc="197">
                <a:solidFill>
                  <a:srgbClr val="F5F4F4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Immigration &amp; Criminal Law Legal Clinic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889051" y="0"/>
            <a:ext cx="10398949" cy="10398949"/>
            <a:chOff x="0" y="0"/>
            <a:chExt cx="13865265" cy="138652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865225" cy="13865225"/>
            </a:xfrm>
            <a:custGeom>
              <a:avLst/>
              <a:gdLst/>
              <a:ahLst/>
              <a:cxnLst/>
              <a:rect r="r" b="b" t="t" l="l"/>
              <a:pathLst>
                <a:path h="13865225" w="13865225">
                  <a:moveTo>
                    <a:pt x="0" y="0"/>
                  </a:moveTo>
                  <a:lnTo>
                    <a:pt x="13865225" y="0"/>
                  </a:lnTo>
                  <a:lnTo>
                    <a:pt x="13865225" y="13865225"/>
                  </a:lnTo>
                  <a:lnTo>
                    <a:pt x="0" y="13865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6C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5243" y="2969718"/>
            <a:ext cx="6612768" cy="661276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AFE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6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081328" y="6393"/>
            <a:ext cx="4206672" cy="2597107"/>
            <a:chOff x="0" y="0"/>
            <a:chExt cx="5608896" cy="34628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608955" cy="3462782"/>
            </a:xfrm>
            <a:custGeom>
              <a:avLst/>
              <a:gdLst/>
              <a:ahLst/>
              <a:cxnLst/>
              <a:rect r="r" b="b" t="t" l="l"/>
              <a:pathLst>
                <a:path h="3462782" w="5608955">
                  <a:moveTo>
                    <a:pt x="0" y="0"/>
                  </a:moveTo>
                  <a:lnTo>
                    <a:pt x="5608955" y="0"/>
                  </a:lnTo>
                  <a:lnTo>
                    <a:pt x="5608955" y="3462782"/>
                  </a:lnTo>
                  <a:lnTo>
                    <a:pt x="0" y="346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1" b="0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flipV="true">
            <a:off x="7527122" y="3166810"/>
            <a:ext cx="0" cy="6218584"/>
          </a:xfrm>
          <a:prstGeom prst="line">
            <a:avLst/>
          </a:prstGeom>
          <a:ln cap="flat" w="152400">
            <a:solidFill>
              <a:srgbClr val="5E17EB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8" id="8"/>
          <p:cNvGrpSpPr/>
          <p:nvPr/>
        </p:nvGrpSpPr>
        <p:grpSpPr>
          <a:xfrm rot="-5339265">
            <a:off x="7683288" y="5410409"/>
            <a:ext cx="1543050" cy="1734774"/>
            <a:chOff x="0" y="0"/>
            <a:chExt cx="812800" cy="9137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913790"/>
            </a:xfrm>
            <a:custGeom>
              <a:avLst/>
              <a:gdLst/>
              <a:ahLst/>
              <a:cxnLst/>
              <a:rect r="r" b="b" t="t" l="l"/>
              <a:pathLst>
                <a:path h="913790" w="812800">
                  <a:moveTo>
                    <a:pt x="406400" y="913790"/>
                  </a:moveTo>
                  <a:lnTo>
                    <a:pt x="0" y="507390"/>
                  </a:lnTo>
                  <a:lnTo>
                    <a:pt x="203200" y="50739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507390"/>
                  </a:lnTo>
                  <a:lnTo>
                    <a:pt x="812800" y="507390"/>
                  </a:lnTo>
                  <a:lnTo>
                    <a:pt x="406400" y="913790"/>
                  </a:lnTo>
                  <a:close/>
                </a:path>
              </a:pathLst>
            </a:custGeom>
            <a:solidFill>
              <a:srgbClr val="4D2F8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203200" y="28575"/>
              <a:ext cx="406400" cy="7836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429750" y="3954438"/>
            <a:ext cx="6162429" cy="4643328"/>
            <a:chOff x="0" y="0"/>
            <a:chExt cx="1623027" cy="122293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23027" cy="1222934"/>
            </a:xfrm>
            <a:custGeom>
              <a:avLst/>
              <a:gdLst/>
              <a:ahLst/>
              <a:cxnLst/>
              <a:rect r="r" b="b" t="t" l="l"/>
              <a:pathLst>
                <a:path h="1222934" w="1623027">
                  <a:moveTo>
                    <a:pt x="64072" y="0"/>
                  </a:moveTo>
                  <a:lnTo>
                    <a:pt x="1558955" y="0"/>
                  </a:lnTo>
                  <a:cubicBezTo>
                    <a:pt x="1575948" y="0"/>
                    <a:pt x="1592245" y="6750"/>
                    <a:pt x="1604260" y="18766"/>
                  </a:cubicBezTo>
                  <a:cubicBezTo>
                    <a:pt x="1616276" y="30782"/>
                    <a:pt x="1623027" y="47079"/>
                    <a:pt x="1623027" y="64072"/>
                  </a:cubicBezTo>
                  <a:lnTo>
                    <a:pt x="1623027" y="1158862"/>
                  </a:lnTo>
                  <a:cubicBezTo>
                    <a:pt x="1623027" y="1175855"/>
                    <a:pt x="1616276" y="1192152"/>
                    <a:pt x="1604260" y="1204168"/>
                  </a:cubicBezTo>
                  <a:cubicBezTo>
                    <a:pt x="1592245" y="1216184"/>
                    <a:pt x="1575948" y="1222934"/>
                    <a:pt x="1558955" y="1222934"/>
                  </a:cubicBezTo>
                  <a:lnTo>
                    <a:pt x="64072" y="1222934"/>
                  </a:lnTo>
                  <a:cubicBezTo>
                    <a:pt x="47079" y="1222934"/>
                    <a:pt x="30782" y="1216184"/>
                    <a:pt x="18766" y="1204168"/>
                  </a:cubicBezTo>
                  <a:cubicBezTo>
                    <a:pt x="6750" y="1192152"/>
                    <a:pt x="0" y="1175855"/>
                    <a:pt x="0" y="1158862"/>
                  </a:cubicBezTo>
                  <a:lnTo>
                    <a:pt x="0" y="64072"/>
                  </a:lnTo>
                  <a:cubicBezTo>
                    <a:pt x="0" y="47079"/>
                    <a:pt x="6750" y="30782"/>
                    <a:pt x="18766" y="18766"/>
                  </a:cubicBezTo>
                  <a:cubicBezTo>
                    <a:pt x="30782" y="6750"/>
                    <a:pt x="47079" y="0"/>
                    <a:pt x="64072" y="0"/>
                  </a:cubicBezTo>
                  <a:close/>
                </a:path>
              </a:pathLst>
            </a:custGeom>
            <a:solidFill>
              <a:srgbClr val="E7AFE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28575"/>
              <a:ext cx="1623027" cy="11943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6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282173" y="1366398"/>
            <a:ext cx="1493054" cy="1237102"/>
          </a:xfrm>
          <a:custGeom>
            <a:avLst/>
            <a:gdLst/>
            <a:ahLst/>
            <a:cxnLst/>
            <a:rect r="r" b="b" t="t" l="l"/>
            <a:pathLst>
              <a:path h="1237102" w="1493054">
                <a:moveTo>
                  <a:pt x="0" y="0"/>
                </a:moveTo>
                <a:lnTo>
                  <a:pt x="1493054" y="0"/>
                </a:lnTo>
                <a:lnTo>
                  <a:pt x="1493054" y="1237102"/>
                </a:lnTo>
                <a:lnTo>
                  <a:pt x="0" y="1237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588947" y="1366398"/>
            <a:ext cx="1493054" cy="1237102"/>
          </a:xfrm>
          <a:custGeom>
            <a:avLst/>
            <a:gdLst/>
            <a:ahLst/>
            <a:cxnLst/>
            <a:rect r="r" b="b" t="t" l="l"/>
            <a:pathLst>
              <a:path h="1237102" w="1493054">
                <a:moveTo>
                  <a:pt x="0" y="0"/>
                </a:moveTo>
                <a:lnTo>
                  <a:pt x="1493054" y="0"/>
                </a:lnTo>
                <a:lnTo>
                  <a:pt x="1493054" y="1237102"/>
                </a:lnTo>
                <a:lnTo>
                  <a:pt x="0" y="1237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387781" y="1366398"/>
            <a:ext cx="1493054" cy="1237102"/>
          </a:xfrm>
          <a:custGeom>
            <a:avLst/>
            <a:gdLst/>
            <a:ahLst/>
            <a:cxnLst/>
            <a:rect r="r" b="b" t="t" l="l"/>
            <a:pathLst>
              <a:path h="1237102" w="1493054">
                <a:moveTo>
                  <a:pt x="0" y="0"/>
                </a:moveTo>
                <a:lnTo>
                  <a:pt x="1493054" y="0"/>
                </a:lnTo>
                <a:lnTo>
                  <a:pt x="1493054" y="1237102"/>
                </a:lnTo>
                <a:lnTo>
                  <a:pt x="0" y="1237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502356" y="5491068"/>
            <a:ext cx="3119767" cy="4114800"/>
          </a:xfrm>
          <a:custGeom>
            <a:avLst/>
            <a:gdLst/>
            <a:ahLst/>
            <a:cxnLst/>
            <a:rect r="r" b="b" t="t" l="l"/>
            <a:pathLst>
              <a:path h="4114800" w="3119767">
                <a:moveTo>
                  <a:pt x="0" y="0"/>
                </a:moveTo>
                <a:lnTo>
                  <a:pt x="3119766" y="0"/>
                </a:lnTo>
                <a:lnTo>
                  <a:pt x="3119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195084" y="4081973"/>
            <a:ext cx="5333088" cy="140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1"/>
              </a:lnSpc>
              <a:spcBef>
                <a:spcPct val="0"/>
              </a:spcBef>
            </a:pPr>
            <a:r>
              <a:rPr lang="en-US" b="true" sz="4947" spc="112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How to Register to our legal clinics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335694" y="5352243"/>
            <a:ext cx="6350540" cy="2172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1" indent="-280670" lvl="1">
              <a:lnSpc>
                <a:spcPts val="2886"/>
              </a:lnSpc>
              <a:buFont typeface="Arial"/>
              <a:buChar char="•"/>
            </a:pPr>
            <a:r>
              <a:rPr lang="en-US" b="true" sz="2600" spc="57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Register through our WhatsApp group advertisement or</a:t>
            </a:r>
          </a:p>
          <a:p>
            <a:pPr algn="l" marL="561341" indent="-280670" lvl="1">
              <a:lnSpc>
                <a:spcPts val="2886"/>
              </a:lnSpc>
              <a:buFont typeface="Arial"/>
              <a:buChar char="•"/>
            </a:pPr>
            <a:r>
              <a:rPr lang="en-US" b="true" sz="2600" spc="57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Reach out to us at nazmun@healthymuslimfamilies. com , or call us at 204 202 6491 ext 4</a:t>
            </a:r>
          </a:p>
          <a:p>
            <a:pPr algn="l">
              <a:lnSpc>
                <a:spcPts val="2886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2F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643910" y="0"/>
            <a:ext cx="6644090" cy="10287000"/>
            <a:chOff x="0" y="0"/>
            <a:chExt cx="687769" cy="10648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87769" cy="1064868"/>
            </a:xfrm>
            <a:custGeom>
              <a:avLst/>
              <a:gdLst/>
              <a:ahLst/>
              <a:cxnLst/>
              <a:rect r="r" b="b" t="t" l="l"/>
              <a:pathLst>
                <a:path h="1064868" w="687769">
                  <a:moveTo>
                    <a:pt x="0" y="0"/>
                  </a:moveTo>
                  <a:lnTo>
                    <a:pt x="687769" y="0"/>
                  </a:lnTo>
                  <a:lnTo>
                    <a:pt x="687769" y="1064868"/>
                  </a:lnTo>
                  <a:lnTo>
                    <a:pt x="0" y="1064868"/>
                  </a:lnTo>
                  <a:close/>
                </a:path>
              </a:pathLst>
            </a:custGeom>
            <a:blipFill>
              <a:blip r:embed="rId2"/>
              <a:stretch>
                <a:fillRect l="0" t="-797" r="0" b="-591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64031" y="-189891"/>
            <a:ext cx="6583036" cy="4143553"/>
            <a:chOff x="0" y="0"/>
            <a:chExt cx="13698495" cy="86222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98513" cy="8622284"/>
            </a:xfrm>
            <a:custGeom>
              <a:avLst/>
              <a:gdLst/>
              <a:ahLst/>
              <a:cxnLst/>
              <a:rect r="r" b="b" t="t" l="l"/>
              <a:pathLst>
                <a:path h="8622284" w="13698513">
                  <a:moveTo>
                    <a:pt x="0" y="0"/>
                  </a:moveTo>
                  <a:lnTo>
                    <a:pt x="13698513" y="0"/>
                  </a:lnTo>
                  <a:lnTo>
                    <a:pt x="13698513" y="8622284"/>
                  </a:lnTo>
                  <a:lnTo>
                    <a:pt x="0" y="8622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548" r="0" b="-2548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16577" y="3350920"/>
            <a:ext cx="8001000" cy="3585159"/>
            <a:chOff x="0" y="0"/>
            <a:chExt cx="2107259" cy="9442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07259" cy="944239"/>
            </a:xfrm>
            <a:custGeom>
              <a:avLst/>
              <a:gdLst/>
              <a:ahLst/>
              <a:cxnLst/>
              <a:rect r="r" b="b" t="t" l="l"/>
              <a:pathLst>
                <a:path h="944239" w="2107259">
                  <a:moveTo>
                    <a:pt x="49349" y="0"/>
                  </a:moveTo>
                  <a:lnTo>
                    <a:pt x="2057911" y="0"/>
                  </a:lnTo>
                  <a:cubicBezTo>
                    <a:pt x="2085165" y="0"/>
                    <a:pt x="2107259" y="22094"/>
                    <a:pt x="2107259" y="49349"/>
                  </a:cubicBezTo>
                  <a:lnTo>
                    <a:pt x="2107259" y="894891"/>
                  </a:lnTo>
                  <a:cubicBezTo>
                    <a:pt x="2107259" y="922145"/>
                    <a:pt x="2085165" y="944239"/>
                    <a:pt x="2057911" y="944239"/>
                  </a:cubicBezTo>
                  <a:lnTo>
                    <a:pt x="49349" y="944239"/>
                  </a:lnTo>
                  <a:cubicBezTo>
                    <a:pt x="22094" y="944239"/>
                    <a:pt x="0" y="922145"/>
                    <a:pt x="0" y="894891"/>
                  </a:cubicBezTo>
                  <a:lnTo>
                    <a:pt x="0" y="49349"/>
                  </a:lnTo>
                  <a:cubicBezTo>
                    <a:pt x="0" y="22094"/>
                    <a:pt x="22094" y="0"/>
                    <a:pt x="49349" y="0"/>
                  </a:cubicBezTo>
                  <a:close/>
                </a:path>
              </a:pathLst>
            </a:custGeom>
            <a:solidFill>
              <a:srgbClr val="E7AFE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2107259" cy="915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6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5400000">
            <a:off x="9194173" y="3933029"/>
            <a:ext cx="1543050" cy="2420942"/>
            <a:chOff x="0" y="0"/>
            <a:chExt cx="812800" cy="12752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1275228"/>
            </a:xfrm>
            <a:custGeom>
              <a:avLst/>
              <a:gdLst/>
              <a:ahLst/>
              <a:cxnLst/>
              <a:rect r="r" b="b" t="t" l="l"/>
              <a:pathLst>
                <a:path h="1275228" w="812800">
                  <a:moveTo>
                    <a:pt x="406400" y="1275228"/>
                  </a:moveTo>
                  <a:lnTo>
                    <a:pt x="0" y="868828"/>
                  </a:lnTo>
                  <a:lnTo>
                    <a:pt x="203200" y="868828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868828"/>
                  </a:lnTo>
                  <a:lnTo>
                    <a:pt x="812800" y="868828"/>
                  </a:lnTo>
                  <a:lnTo>
                    <a:pt x="406400" y="1275228"/>
                  </a:lnTo>
                  <a:close/>
                </a:path>
              </a:pathLst>
            </a:custGeom>
            <a:solidFill>
              <a:srgbClr val="F5F4F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203200" y="28575"/>
              <a:ext cx="406400" cy="11450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6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3127487" y="6936080"/>
            <a:ext cx="2963391" cy="3729668"/>
          </a:xfrm>
          <a:custGeom>
            <a:avLst/>
            <a:gdLst/>
            <a:ahLst/>
            <a:cxnLst/>
            <a:rect r="r" b="b" t="t" l="l"/>
            <a:pathLst>
              <a:path h="3729668" w="2963391">
                <a:moveTo>
                  <a:pt x="0" y="0"/>
                </a:moveTo>
                <a:lnTo>
                  <a:pt x="2963391" y="0"/>
                </a:lnTo>
                <a:lnTo>
                  <a:pt x="2963391" y="3729668"/>
                </a:lnTo>
                <a:lnTo>
                  <a:pt x="0" y="3729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88725" y="4297151"/>
            <a:ext cx="4894311" cy="1403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95"/>
              </a:lnSpc>
              <a:spcBef>
                <a:spcPct val="0"/>
              </a:spcBef>
            </a:pPr>
            <a:r>
              <a:rPr lang="en-US" b="true" sz="9815" spc="222">
                <a:solidFill>
                  <a:srgbClr val="25376D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Legal Aid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6C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64031" y="-189891"/>
            <a:ext cx="6583036" cy="4143553"/>
            <a:chOff x="0" y="0"/>
            <a:chExt cx="13698495" cy="86222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698513" cy="8622284"/>
            </a:xfrm>
            <a:custGeom>
              <a:avLst/>
              <a:gdLst/>
              <a:ahLst/>
              <a:cxnLst/>
              <a:rect r="r" b="b" t="t" l="l"/>
              <a:pathLst>
                <a:path h="8622284" w="13698513">
                  <a:moveTo>
                    <a:pt x="0" y="0"/>
                  </a:moveTo>
                  <a:lnTo>
                    <a:pt x="13698513" y="0"/>
                  </a:lnTo>
                  <a:lnTo>
                    <a:pt x="13698513" y="8622284"/>
                  </a:lnTo>
                  <a:lnTo>
                    <a:pt x="0" y="8622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548" r="0" b="-254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16577" y="3350920"/>
            <a:ext cx="8001000" cy="3585159"/>
            <a:chOff x="0" y="0"/>
            <a:chExt cx="2107259" cy="94423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07259" cy="944239"/>
            </a:xfrm>
            <a:custGeom>
              <a:avLst/>
              <a:gdLst/>
              <a:ahLst/>
              <a:cxnLst/>
              <a:rect r="r" b="b" t="t" l="l"/>
              <a:pathLst>
                <a:path h="944239" w="2107259">
                  <a:moveTo>
                    <a:pt x="49349" y="0"/>
                  </a:moveTo>
                  <a:lnTo>
                    <a:pt x="2057911" y="0"/>
                  </a:lnTo>
                  <a:cubicBezTo>
                    <a:pt x="2085165" y="0"/>
                    <a:pt x="2107259" y="22094"/>
                    <a:pt x="2107259" y="49349"/>
                  </a:cubicBezTo>
                  <a:lnTo>
                    <a:pt x="2107259" y="894891"/>
                  </a:lnTo>
                  <a:cubicBezTo>
                    <a:pt x="2107259" y="922145"/>
                    <a:pt x="2085165" y="944239"/>
                    <a:pt x="2057911" y="944239"/>
                  </a:cubicBezTo>
                  <a:lnTo>
                    <a:pt x="49349" y="944239"/>
                  </a:lnTo>
                  <a:cubicBezTo>
                    <a:pt x="22094" y="944239"/>
                    <a:pt x="0" y="922145"/>
                    <a:pt x="0" y="894891"/>
                  </a:cubicBezTo>
                  <a:lnTo>
                    <a:pt x="0" y="49349"/>
                  </a:lnTo>
                  <a:cubicBezTo>
                    <a:pt x="0" y="22094"/>
                    <a:pt x="22094" y="0"/>
                    <a:pt x="49349" y="0"/>
                  </a:cubicBezTo>
                  <a:close/>
                </a:path>
              </a:pathLst>
            </a:custGeom>
            <a:solidFill>
              <a:srgbClr val="25376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28575"/>
              <a:ext cx="2107259" cy="915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6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692505" y="6936080"/>
            <a:ext cx="2963391" cy="3729668"/>
          </a:xfrm>
          <a:custGeom>
            <a:avLst/>
            <a:gdLst/>
            <a:ahLst/>
            <a:cxnLst/>
            <a:rect r="r" b="b" t="t" l="l"/>
            <a:pathLst>
              <a:path h="3729668" w="2963391">
                <a:moveTo>
                  <a:pt x="0" y="0"/>
                </a:moveTo>
                <a:lnTo>
                  <a:pt x="2963391" y="0"/>
                </a:lnTo>
                <a:lnTo>
                  <a:pt x="2963391" y="3729668"/>
                </a:lnTo>
                <a:lnTo>
                  <a:pt x="0" y="37296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655896" y="2232971"/>
            <a:ext cx="7257176" cy="5821058"/>
            <a:chOff x="0" y="0"/>
            <a:chExt cx="1911355" cy="153311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1355" cy="1533118"/>
            </a:xfrm>
            <a:custGeom>
              <a:avLst/>
              <a:gdLst/>
              <a:ahLst/>
              <a:cxnLst/>
              <a:rect r="r" b="b" t="t" l="l"/>
              <a:pathLst>
                <a:path h="1533118" w="1911355">
                  <a:moveTo>
                    <a:pt x="54407" y="0"/>
                  </a:moveTo>
                  <a:lnTo>
                    <a:pt x="1856948" y="0"/>
                  </a:lnTo>
                  <a:cubicBezTo>
                    <a:pt x="1871378" y="0"/>
                    <a:pt x="1885217" y="5732"/>
                    <a:pt x="1895420" y="15935"/>
                  </a:cubicBezTo>
                  <a:cubicBezTo>
                    <a:pt x="1905623" y="26139"/>
                    <a:pt x="1911355" y="39977"/>
                    <a:pt x="1911355" y="54407"/>
                  </a:cubicBezTo>
                  <a:lnTo>
                    <a:pt x="1911355" y="1478712"/>
                  </a:lnTo>
                  <a:cubicBezTo>
                    <a:pt x="1911355" y="1508760"/>
                    <a:pt x="1886996" y="1533118"/>
                    <a:pt x="1856948" y="1533118"/>
                  </a:cubicBezTo>
                  <a:lnTo>
                    <a:pt x="54407" y="1533118"/>
                  </a:lnTo>
                  <a:cubicBezTo>
                    <a:pt x="39977" y="1533118"/>
                    <a:pt x="26139" y="1527386"/>
                    <a:pt x="15935" y="1517183"/>
                  </a:cubicBezTo>
                  <a:cubicBezTo>
                    <a:pt x="5732" y="1506980"/>
                    <a:pt x="0" y="1493141"/>
                    <a:pt x="0" y="1478712"/>
                  </a:cubicBezTo>
                  <a:lnTo>
                    <a:pt x="0" y="54407"/>
                  </a:lnTo>
                  <a:cubicBezTo>
                    <a:pt x="0" y="39977"/>
                    <a:pt x="5732" y="26139"/>
                    <a:pt x="15935" y="15935"/>
                  </a:cubicBezTo>
                  <a:cubicBezTo>
                    <a:pt x="26139" y="5732"/>
                    <a:pt x="39977" y="0"/>
                    <a:pt x="54407" y="0"/>
                  </a:cubicBezTo>
                  <a:close/>
                </a:path>
              </a:pathLst>
            </a:custGeom>
            <a:solidFill>
              <a:srgbClr val="25376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1911355" cy="1514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690877" indent="-345439" lvl="1">
                <a:lnSpc>
                  <a:spcPts val="3551"/>
                </a:lnSpc>
                <a:buFont typeface="Arial"/>
                <a:buChar char="•"/>
              </a:pPr>
              <a:r>
                <a:rPr lang="en-US" sz="3199" spc="70">
                  <a:solidFill>
                    <a:srgbClr val="FEFEFE"/>
                  </a:solidFill>
                  <a:latin typeface="Barlow SemiCondensed"/>
                  <a:ea typeface="Barlow SemiCondensed"/>
                  <a:cs typeface="Barlow SemiCondensed"/>
                  <a:sym typeface="Barlow SemiCondensed"/>
                </a:rPr>
                <a:t>Prepare the required documents</a:t>
              </a:r>
            </a:p>
            <a:p>
              <a:pPr algn="l" marL="690877" indent="-345439" lvl="1">
                <a:lnSpc>
                  <a:spcPts val="3551"/>
                </a:lnSpc>
                <a:buFont typeface="Arial"/>
                <a:buChar char="•"/>
              </a:pPr>
              <a:r>
                <a:rPr lang="en-US" sz="3199" spc="70">
                  <a:solidFill>
                    <a:srgbClr val="FEFEFE"/>
                  </a:solidFill>
                  <a:latin typeface="Barlow SemiCondensed"/>
                  <a:ea typeface="Barlow SemiCondensed"/>
                  <a:cs typeface="Barlow SemiCondensed"/>
                  <a:sym typeface="Barlow SemiCondensed"/>
                </a:rPr>
                <a:t>Pay the fee (if not waived)</a:t>
              </a:r>
            </a:p>
            <a:p>
              <a:pPr algn="l" marL="690877" indent="-345439" lvl="1">
                <a:lnSpc>
                  <a:spcPts val="3551"/>
                </a:lnSpc>
                <a:buFont typeface="Arial"/>
                <a:buChar char="•"/>
              </a:pPr>
              <a:r>
                <a:rPr lang="en-US" sz="3199" spc="70">
                  <a:solidFill>
                    <a:srgbClr val="FEFEFE"/>
                  </a:solidFill>
                  <a:latin typeface="Barlow SemiCondensed"/>
                  <a:ea typeface="Barlow SemiCondensed"/>
                  <a:cs typeface="Barlow SemiCondensed"/>
                  <a:sym typeface="Barlow SemiCondensed"/>
                </a:rPr>
                <a:t>Apply online and complete the application with a phone-call to Legal Aid</a:t>
              </a:r>
            </a:p>
            <a:p>
              <a:pPr algn="l" marL="690877" indent="-345439" lvl="1">
                <a:lnSpc>
                  <a:spcPts val="3551"/>
                </a:lnSpc>
                <a:buFont typeface="Arial"/>
                <a:buChar char="•"/>
              </a:pPr>
              <a:r>
                <a:rPr lang="en-US" sz="3199" spc="72">
                  <a:solidFill>
                    <a:srgbClr val="FEFEFE"/>
                  </a:solidFill>
                  <a:latin typeface="Barlow SemiCondensed"/>
                  <a:ea typeface="Barlow SemiCondensed"/>
                  <a:cs typeface="Barlow SemiCondensed"/>
                  <a:sym typeface="Barlow SemiCondensed"/>
                </a:rPr>
                <a:t>If you need assistance with applying for Legal Aid, reach out HMF at: nazmun@healthymuslimfamilies.ca / faadumo@healthymuslimfamilies.ca or call us at 204 202 6491 ext 4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-5400000">
            <a:off x="8907574" y="4024340"/>
            <a:ext cx="1258325" cy="2238319"/>
            <a:chOff x="0" y="0"/>
            <a:chExt cx="812800" cy="144581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1445815"/>
            </a:xfrm>
            <a:custGeom>
              <a:avLst/>
              <a:gdLst/>
              <a:ahLst/>
              <a:cxnLst/>
              <a:rect r="r" b="b" t="t" l="l"/>
              <a:pathLst>
                <a:path h="1445815" w="812800">
                  <a:moveTo>
                    <a:pt x="406400" y="1445815"/>
                  </a:moveTo>
                  <a:lnTo>
                    <a:pt x="0" y="1039415"/>
                  </a:lnTo>
                  <a:lnTo>
                    <a:pt x="203200" y="103941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1039415"/>
                  </a:lnTo>
                  <a:lnTo>
                    <a:pt x="812800" y="1039415"/>
                  </a:lnTo>
                  <a:lnTo>
                    <a:pt x="406400" y="1445815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203200" y="28575"/>
              <a:ext cx="406400" cy="13156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86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18934" y="4109945"/>
            <a:ext cx="6796286" cy="213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2"/>
              </a:lnSpc>
              <a:spcBef>
                <a:spcPct val="0"/>
              </a:spcBef>
            </a:pPr>
            <a:r>
              <a:rPr lang="en-US" b="true" sz="7516" spc="170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Applying for Legal Aid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4081328" y="0"/>
            <a:ext cx="4206672" cy="2597107"/>
            <a:chOff x="0" y="0"/>
            <a:chExt cx="5608896" cy="346280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608955" cy="3462782"/>
            </a:xfrm>
            <a:custGeom>
              <a:avLst/>
              <a:gdLst/>
              <a:ahLst/>
              <a:cxnLst/>
              <a:rect r="r" b="b" t="t" l="l"/>
              <a:pathLst>
                <a:path h="3462782" w="5608955">
                  <a:moveTo>
                    <a:pt x="0" y="0"/>
                  </a:moveTo>
                  <a:lnTo>
                    <a:pt x="5608955" y="0"/>
                  </a:lnTo>
                  <a:lnTo>
                    <a:pt x="5608955" y="3462782"/>
                  </a:lnTo>
                  <a:lnTo>
                    <a:pt x="0" y="346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025C5B3FC3B448A02D77C12E8AF1DA" ma:contentTypeVersion="18" ma:contentTypeDescription="Create a new document." ma:contentTypeScope="" ma:versionID="419e967cd838c1755ddd3da17c877c3d">
  <xsd:schema xmlns:xsd="http://www.w3.org/2001/XMLSchema" xmlns:xs="http://www.w3.org/2001/XMLSchema" xmlns:p="http://schemas.microsoft.com/office/2006/metadata/properties" xmlns:ns2="f03dcb50-596b-4ffe-bfb9-c0939a3df51c" xmlns:ns3="8c23a595-f2c1-47dc-b21c-f436a33ae317" targetNamespace="http://schemas.microsoft.com/office/2006/metadata/properties" ma:root="true" ma:fieldsID="eb08ed55de837c04d501ab7390831605" ns2:_="" ns3:_="">
    <xsd:import namespace="f03dcb50-596b-4ffe-bfb9-c0939a3df51c"/>
    <xsd:import namespace="8c23a595-f2c1-47dc-b21c-f436a33ae3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dcb50-596b-4ffe-bfb9-c0939a3df5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c1ed2b-5c93-42be-82ae-2525e11b50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3a595-f2c1-47dc-b21c-f436a33ae31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58bc3f-9fe8-4eff-ad4b-2cf504aa8ba4}" ma:internalName="TaxCatchAll" ma:showField="CatchAllData" ma:web="8c23a595-f2c1-47dc-b21c-f436a33ae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3dcb50-596b-4ffe-bfb9-c0939a3df51c">
      <Terms xmlns="http://schemas.microsoft.com/office/infopath/2007/PartnerControls"/>
    </lcf76f155ced4ddcb4097134ff3c332f>
    <TaxCatchAll xmlns="8c23a595-f2c1-47dc-b21c-f436a33ae317" xsi:nil="true"/>
  </documentManagement>
</p:properties>
</file>

<file path=customXml/itemProps1.xml><?xml version="1.0" encoding="utf-8"?>
<ds:datastoreItem xmlns:ds="http://schemas.openxmlformats.org/officeDocument/2006/customXml" ds:itemID="{80B22D39-8E59-41DD-8226-4E31FB5EB3F0}"/>
</file>

<file path=customXml/itemProps2.xml><?xml version="1.0" encoding="utf-8"?>
<ds:datastoreItem xmlns:ds="http://schemas.openxmlformats.org/officeDocument/2006/customXml" ds:itemID="{955B6369-E384-477D-AEBB-90203F04BC80}"/>
</file>

<file path=customXml/itemProps3.xml><?xml version="1.0" encoding="utf-8"?>
<ds:datastoreItem xmlns:ds="http://schemas.openxmlformats.org/officeDocument/2006/customXml" ds:itemID="{BC34E9DA-C99F-4A07-9CB1-15A0FBB0547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A2J.pptx</dc:title>
  <cp:revision>1</cp:revision>
  <dcterms:created xsi:type="dcterms:W3CDTF">2006-08-16T00:00:00Z</dcterms:created>
  <dcterms:modified xsi:type="dcterms:W3CDTF">2011-08-01T06:04:30Z</dcterms:modified>
  <dc:identifier>DAGIgrokVgY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0x01010083025C5B3FC3B448A02D77C12E8AF1DA</vt:lpwstr>
  </property>
</Properties>
</file>